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3"/>
  </p:notesMasterIdLst>
  <p:sldIdLst>
    <p:sldId id="256" r:id="rId2"/>
    <p:sldId id="258" r:id="rId3"/>
    <p:sldId id="297" r:id="rId4"/>
    <p:sldId id="268" r:id="rId5"/>
    <p:sldId id="299" r:id="rId6"/>
    <p:sldId id="300" r:id="rId7"/>
    <p:sldId id="304" r:id="rId8"/>
    <p:sldId id="305" r:id="rId9"/>
    <p:sldId id="301" r:id="rId10"/>
    <p:sldId id="302" r:id="rId11"/>
    <p:sldId id="306" r:id="rId12"/>
    <p:sldId id="311" r:id="rId13"/>
    <p:sldId id="312" r:id="rId14"/>
    <p:sldId id="313" r:id="rId15"/>
    <p:sldId id="314" r:id="rId16"/>
    <p:sldId id="315" r:id="rId17"/>
    <p:sldId id="316" r:id="rId18"/>
    <p:sldId id="303" r:id="rId19"/>
    <p:sldId id="307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9" r:id="rId42"/>
  </p:sldIdLst>
  <p:sldSz cx="9144000" cy="5143500" type="screen16x9"/>
  <p:notesSz cx="6858000" cy="9144000"/>
  <p:embeddedFontLst>
    <p:embeddedFont>
      <p:font typeface="Advent Pro SemiBold" panose="020B0604020202020204" charset="0"/>
      <p:regular r:id="rId44"/>
      <p:bold r:id="rId45"/>
      <p:italic r:id="rId46"/>
      <p:boldItalic r:id="rId47"/>
    </p:embeddedFont>
    <p:embeddedFont>
      <p:font typeface="Fira Sans Condensed Medium" panose="020B0603050000020004" pitchFamily="34" charset="0"/>
      <p:regular r:id="rId48"/>
      <p:bold r:id="rId49"/>
      <p:italic r:id="rId50"/>
      <p:boldItalic r:id="rId51"/>
    </p:embeddedFont>
    <p:embeddedFont>
      <p:font typeface="Fira Sans Extra Condensed Medium" panose="020B0604020202020204" charset="0"/>
      <p:regular r:id="rId52"/>
      <p:bold r:id="rId53"/>
      <p:italic r:id="rId54"/>
      <p:boldItalic r:id="rId55"/>
    </p:embeddedFont>
    <p:embeddedFont>
      <p:font typeface="Maven Pro" panose="020B0604020202020204" charset="0"/>
      <p:regular r:id="rId56"/>
      <p:bold r:id="rId57"/>
    </p:embeddedFont>
    <p:embeddedFont>
      <p:font typeface="Share Tech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73"/>
    <a:srgbClr val="5E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9BB56C-4EB1-4252-A8EB-346839261A90}">
  <a:tblStyle styleId="{CB9BB56C-4EB1-4252-A8EB-346839261A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32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995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267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219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126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169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426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396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206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12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878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158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842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606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525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610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7384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195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186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14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701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171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268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701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5109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486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302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8814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557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481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77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0904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376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96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97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97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014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6c52a2e8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6c52a2e8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66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9" r:id="rId4"/>
    <p:sldLayoutId id="2147483661" r:id="rId5"/>
    <p:sldLayoutId id="2147483667" r:id="rId6"/>
    <p:sldLayoutId id="214748366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yellow credit card&#10;&#10;Description automatically generated">
            <a:extLst>
              <a:ext uri="{FF2B5EF4-FFF2-40B4-BE49-F238E27FC236}">
                <a16:creationId xmlns:a16="http://schemas.microsoft.com/office/drawing/2014/main" id="{D87C43F8-11C6-4BA3-1552-1014AB6CBB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9991685">
            <a:off x="3281071" y="731777"/>
            <a:ext cx="2294370" cy="2294370"/>
          </a:xfrm>
          <a:prstGeom prst="rect">
            <a:avLst/>
          </a:prstGeom>
        </p:spPr>
      </p:pic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2924250" y="2733659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Cloud Computing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9973"/>
                </a:solidFill>
              </a:rPr>
              <a:t>Big Data</a:t>
            </a:r>
            <a:endParaRPr dirty="0">
              <a:solidFill>
                <a:srgbClr val="FF9973"/>
              </a:solidFill>
            </a:endParaRPr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CREDIT </a:t>
            </a:r>
            <a:r>
              <a:rPr lang="en" b="1" dirty="0">
                <a:solidFill>
                  <a:schemeClr val="accent2"/>
                </a:solidFill>
              </a:rPr>
              <a:t>CARD</a:t>
            </a:r>
            <a:r>
              <a:rPr lang="en" b="1" dirty="0"/>
              <a:t> APPROVAL</a:t>
            </a:r>
            <a:endParaRPr b="1" dirty="0"/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562637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52245-7695-EABD-B6D3-E28E62ACF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1" t="21659" r="29668" b="14366"/>
          <a:stretch/>
        </p:blipFill>
        <p:spPr>
          <a:xfrm>
            <a:off x="689020" y="950841"/>
            <a:ext cx="7836156" cy="36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82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1574442" y="1496400"/>
            <a:ext cx="5995115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MANIPULATION </a:t>
            </a:r>
            <a:r>
              <a:rPr lang="en" dirty="0">
                <a:solidFill>
                  <a:schemeClr val="accent3"/>
                </a:solidFill>
              </a:rPr>
              <a:t> </a:t>
            </a:r>
            <a:r>
              <a:rPr lang="en" sz="4000" dirty="0">
                <a:solidFill>
                  <a:schemeClr val="accent3"/>
                </a:solidFill>
              </a:rPr>
              <a:t>USING DATABASES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17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1232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UPLOADING DATASET TO BIG QUERY 1/6</a:t>
            </a:r>
            <a:endParaRPr sz="3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46BF45-02E3-4353-D310-78B5CCD3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45" b="22880"/>
          <a:stretch/>
        </p:blipFill>
        <p:spPr>
          <a:xfrm>
            <a:off x="457200" y="1139779"/>
            <a:ext cx="8229600" cy="32647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3C0B5B2-0E57-2FD4-540A-AA1A81ACCB90}"/>
              </a:ext>
            </a:extLst>
          </p:cNvPr>
          <p:cNvSpPr/>
          <p:nvPr/>
        </p:nvSpPr>
        <p:spPr>
          <a:xfrm>
            <a:off x="2576183" y="1372775"/>
            <a:ext cx="1000492" cy="354939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5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01379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UPLOADING DATASET TO BIG QUERY 2/6</a:t>
            </a:r>
            <a:endParaRPr sz="3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0EEEEF0-2515-8E7B-B840-E8F3890E25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5" b="18091"/>
          <a:stretch/>
        </p:blipFill>
        <p:spPr>
          <a:xfrm>
            <a:off x="457200" y="982462"/>
            <a:ext cx="8229600" cy="374936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1F2EA7-3EE3-18B1-F93A-6B4901D71154}"/>
              </a:ext>
            </a:extLst>
          </p:cNvPr>
          <p:cNvSpPr/>
          <p:nvPr/>
        </p:nvSpPr>
        <p:spPr>
          <a:xfrm>
            <a:off x="5358019" y="2093992"/>
            <a:ext cx="1448466" cy="758678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51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01379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UPLOADING DATASET TO BIG QUERY 3/6</a:t>
            </a:r>
            <a:endParaRPr sz="3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615221-0AFE-AEC5-D107-EA27CF173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15" b="5102"/>
          <a:stretch/>
        </p:blipFill>
        <p:spPr>
          <a:xfrm>
            <a:off x="399245" y="927279"/>
            <a:ext cx="8229600" cy="385722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3CDCFA1-AD04-9ED7-C336-5D145C6E962C}"/>
              </a:ext>
            </a:extLst>
          </p:cNvPr>
          <p:cNvSpPr/>
          <p:nvPr/>
        </p:nvSpPr>
        <p:spPr>
          <a:xfrm>
            <a:off x="7656898" y="1675429"/>
            <a:ext cx="823840" cy="333676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03955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UPLOADING DATASET TO BIG QUERY 4/6</a:t>
            </a:r>
            <a:endParaRPr sz="3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EA906F-CCB6-5E08-D4FD-10DC952C1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6" b="5352"/>
          <a:stretch/>
        </p:blipFill>
        <p:spPr>
          <a:xfrm>
            <a:off x="457200" y="907960"/>
            <a:ext cx="8229600" cy="39602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65A3E1F-1641-2CA1-E17A-90844DAB02B2}"/>
              </a:ext>
            </a:extLst>
          </p:cNvPr>
          <p:cNvSpPr/>
          <p:nvPr/>
        </p:nvSpPr>
        <p:spPr>
          <a:xfrm>
            <a:off x="5544774" y="1115198"/>
            <a:ext cx="1815501" cy="64920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0266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UPLOADING DATASET TO BIG QUERY 5/6</a:t>
            </a:r>
            <a:endParaRPr sz="3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326901-A807-2A81-2495-FBB90842B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5" b="6104"/>
          <a:stretch/>
        </p:blipFill>
        <p:spPr>
          <a:xfrm>
            <a:off x="457200" y="989475"/>
            <a:ext cx="8229600" cy="384010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0EDFCC-1880-7346-8CF9-BA2114D98925}"/>
              </a:ext>
            </a:extLst>
          </p:cNvPr>
          <p:cNvSpPr/>
          <p:nvPr/>
        </p:nvSpPr>
        <p:spPr>
          <a:xfrm>
            <a:off x="1835677" y="1598151"/>
            <a:ext cx="1815501" cy="64920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51A62B-8F5A-8405-456D-036C30B35D3C}"/>
              </a:ext>
            </a:extLst>
          </p:cNvPr>
          <p:cNvSpPr/>
          <p:nvPr/>
        </p:nvSpPr>
        <p:spPr>
          <a:xfrm>
            <a:off x="1713096" y="2652072"/>
            <a:ext cx="1815501" cy="64920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8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04599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UPLOADING DATASET TO BIG QUERY 6/6</a:t>
            </a:r>
            <a:endParaRPr sz="3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8CBD5E-80EF-DE61-B4F6-9D34C0D96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96" b="5602"/>
          <a:stretch/>
        </p:blipFill>
        <p:spPr>
          <a:xfrm>
            <a:off x="457200" y="940154"/>
            <a:ext cx="8229600" cy="39666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95971ED-840F-8CD0-D9AA-71A18CFD6BF2}"/>
              </a:ext>
            </a:extLst>
          </p:cNvPr>
          <p:cNvSpPr/>
          <p:nvPr/>
        </p:nvSpPr>
        <p:spPr>
          <a:xfrm>
            <a:off x="1745291" y="2600560"/>
            <a:ext cx="1480865" cy="64920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1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562637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sz="300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5C99E7A-8A45-6F41-BFF5-C17DF4FCF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4" y="1345334"/>
            <a:ext cx="831267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What is the average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Total_income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for each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Occupation_type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How many people own a car and have an income greater than $50,000?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What is the distribution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Education_type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among people who are unemployed?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What is the average number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Num_family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members for different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Housing_type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categories?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hare Tech" panose="020B060402020202020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What is the correlation between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Years_employed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Total_income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hare Te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030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EXECUTING QUERIES ON BIG QUERY UI</a:t>
            </a:r>
            <a:endParaRPr sz="3000" dirty="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3FD14844-DC98-B6F8-0046-FE4F2E62F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4" y="1038731"/>
            <a:ext cx="83126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What is the average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Total_income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for each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Occupation_type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hare Tech" panose="020B060402020202020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E20BB1-7AB3-ED6B-3C74-3A18616CB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4" t="24664" r="28169" b="52926"/>
          <a:stretch/>
        </p:blipFill>
        <p:spPr>
          <a:xfrm>
            <a:off x="299753" y="2098371"/>
            <a:ext cx="3685693" cy="13716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F8752C5-A1AB-3F0C-CC7D-0C917A87D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16" t="55462" r="38185" b="16369"/>
          <a:stretch/>
        </p:blipFill>
        <p:spPr>
          <a:xfrm>
            <a:off x="5950027" y="2098371"/>
            <a:ext cx="2711003" cy="1371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6E86C9-EB2B-E880-B13E-9A92136C0B68}"/>
              </a:ext>
            </a:extLst>
          </p:cNvPr>
          <p:cNvCxnSpPr/>
          <p:nvPr/>
        </p:nvCxnSpPr>
        <p:spPr>
          <a:xfrm>
            <a:off x="4197350" y="2800350"/>
            <a:ext cx="14478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55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6665704" y="33468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MANIPULATION USING DATABASES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3967844" y="3085359"/>
            <a:ext cx="182536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INGESTION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1223300" y="3083757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SETUP</a:t>
            </a:r>
            <a:endParaRPr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27"/>
          <p:cNvCxnSpPr>
            <a:cxnSpLocks/>
            <a:stCxn id="482" idx="1"/>
            <a:endCxn id="477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79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stCxn id="484" idx="1"/>
            <a:endCxn id="481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4062623" y="1702561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27"/>
          <p:cNvGrpSpPr/>
          <p:nvPr/>
        </p:nvGrpSpPr>
        <p:grpSpPr>
          <a:xfrm>
            <a:off x="1346791" y="1684647"/>
            <a:ext cx="577210" cy="580282"/>
            <a:chOff x="3095745" y="3805393"/>
            <a:chExt cx="352840" cy="354717"/>
          </a:xfrm>
        </p:grpSpPr>
        <p:sp>
          <p:nvSpPr>
            <p:cNvPr id="492" name="Google Shape;492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9" name="Google Shape;499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EXECUTING QUERIES ON BIG QUERY UI</a:t>
            </a:r>
            <a:endParaRPr sz="3000" dirty="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3FD14844-DC98-B6F8-0046-FE4F2E62F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4" y="1038731"/>
            <a:ext cx="83126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2. How many people own a car and have an income greater than $50,000?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hare Tech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6E86C9-EB2B-E880-B13E-9A92136C0B68}"/>
              </a:ext>
            </a:extLst>
          </p:cNvPr>
          <p:cNvCxnSpPr/>
          <p:nvPr/>
        </p:nvCxnSpPr>
        <p:spPr>
          <a:xfrm>
            <a:off x="4197350" y="2800350"/>
            <a:ext cx="14478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3BE690-B92E-473D-7140-1C5B5E28C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38" t="24288" r="23474" b="55555"/>
          <a:stretch/>
        </p:blipFill>
        <p:spPr>
          <a:xfrm>
            <a:off x="373487" y="2242816"/>
            <a:ext cx="3341867" cy="108270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88D9F39-7A05-0EE4-1EF5-16E5BE080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85" t="55712" r="47822" b="29014"/>
          <a:stretch/>
        </p:blipFill>
        <p:spPr>
          <a:xfrm>
            <a:off x="6310647" y="2305921"/>
            <a:ext cx="1822362" cy="9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73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EXECUTING QUERIES ON BIG QUERY UI</a:t>
            </a:r>
            <a:endParaRPr sz="3000" dirty="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3FD14844-DC98-B6F8-0046-FE4F2E62F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4" y="1038731"/>
            <a:ext cx="85251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3. What is the distribution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Education_type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among people who are unemployed?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hare Tech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6E86C9-EB2B-E880-B13E-9A92136C0B68}"/>
              </a:ext>
            </a:extLst>
          </p:cNvPr>
          <p:cNvCxnSpPr/>
          <p:nvPr/>
        </p:nvCxnSpPr>
        <p:spPr>
          <a:xfrm>
            <a:off x="4197350" y="2800350"/>
            <a:ext cx="14478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32FA27D-6047-53A8-3345-19F557D7E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4" t="24664" r="21831" b="51048"/>
          <a:stretch/>
        </p:blipFill>
        <p:spPr>
          <a:xfrm>
            <a:off x="407781" y="2098371"/>
            <a:ext cx="3580327" cy="1249252"/>
          </a:xfrm>
          <a:prstGeom prst="rect">
            <a:avLst/>
          </a:prstGeom>
        </p:spPr>
      </p:pic>
      <p:pic>
        <p:nvPicPr>
          <p:cNvPr id="9" name="Picture 8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CE1B21C-E196-1B47-14C4-CC4050AB5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42" t="56213" r="36960" b="19499"/>
          <a:stretch/>
        </p:blipFill>
        <p:spPr>
          <a:xfrm>
            <a:off x="5860831" y="2098371"/>
            <a:ext cx="2510435" cy="12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63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EXECUTING QUERIES ON BIG QUERY UI</a:t>
            </a:r>
            <a:endParaRPr sz="3000" dirty="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3FD14844-DC98-B6F8-0046-FE4F2E62F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411" y="1084466"/>
            <a:ext cx="881558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solidFill>
                  <a:schemeClr val="bg1"/>
                </a:solidFill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4.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What is the average number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Num_family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members for different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Housing_type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categories?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hare Tech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6E86C9-EB2B-E880-B13E-9A92136C0B68}"/>
              </a:ext>
            </a:extLst>
          </p:cNvPr>
          <p:cNvCxnSpPr/>
          <p:nvPr/>
        </p:nvCxnSpPr>
        <p:spPr>
          <a:xfrm>
            <a:off x="4197350" y="2800350"/>
            <a:ext cx="14478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17CCBCD-5029-E1ED-93AA-D545D189C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81" t="24038" r="23866" b="53177"/>
          <a:stretch/>
        </p:blipFill>
        <p:spPr>
          <a:xfrm>
            <a:off x="444321" y="2098371"/>
            <a:ext cx="3477296" cy="117197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C4B8195-5868-6919-E7DC-B45A013E0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38" t="55336" r="38967" b="16821"/>
          <a:stretch/>
        </p:blipFill>
        <p:spPr>
          <a:xfrm>
            <a:off x="5943597" y="1968302"/>
            <a:ext cx="2221607" cy="143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1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EXECUTING QUERIES ON BIG QUERY UI</a:t>
            </a:r>
            <a:endParaRPr sz="3000" dirty="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3FD14844-DC98-B6F8-0046-FE4F2E62F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24" y="1038731"/>
            <a:ext cx="85251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5. What is the correlation between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Years_employed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Total_income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hare Tech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hare Tech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6E86C9-EB2B-E880-B13E-9A92136C0B68}"/>
              </a:ext>
            </a:extLst>
          </p:cNvPr>
          <p:cNvCxnSpPr/>
          <p:nvPr/>
        </p:nvCxnSpPr>
        <p:spPr>
          <a:xfrm>
            <a:off x="4429168" y="2800350"/>
            <a:ext cx="14478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065D821-9438-175A-CA12-2DEB8D40C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29" t="23913" r="27856" b="63192"/>
          <a:stretch/>
        </p:blipFill>
        <p:spPr>
          <a:xfrm>
            <a:off x="289775" y="2389435"/>
            <a:ext cx="3845841" cy="82182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E11FD69-7FE3-9406-370B-292AD1547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0" t="54444" r="48905" b="27974"/>
          <a:stretch/>
        </p:blipFill>
        <p:spPr>
          <a:xfrm>
            <a:off x="6323526" y="2389435"/>
            <a:ext cx="1654935" cy="9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57461" y="701449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EXECUTING QUERIES ON JUPYTER NOTEBOOK: CREATING JSON KEY 1/3</a:t>
            </a:r>
            <a:endParaRPr sz="3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7EC883-5F7B-B8CE-1C3B-29CCA6065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38" b="26385"/>
          <a:stretch/>
        </p:blipFill>
        <p:spPr>
          <a:xfrm>
            <a:off x="457200" y="1357110"/>
            <a:ext cx="8229600" cy="30849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9E48AA1-34B9-6044-BA12-71D09155043E}"/>
              </a:ext>
            </a:extLst>
          </p:cNvPr>
          <p:cNvSpPr/>
          <p:nvPr/>
        </p:nvSpPr>
        <p:spPr>
          <a:xfrm>
            <a:off x="457200" y="3276701"/>
            <a:ext cx="1178213" cy="509688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4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57461" y="701449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EXECUTING QUERIES ON JUPYTER NOTEBOOK: CREATING JSON KEY 2/3</a:t>
            </a:r>
            <a:endParaRPr sz="3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650BE61-F3CF-107C-2EB3-A5E5C43BB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38" b="21502"/>
          <a:stretch/>
        </p:blipFill>
        <p:spPr>
          <a:xfrm>
            <a:off x="457200" y="1279249"/>
            <a:ext cx="8229600" cy="333607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13E4016-B4B9-D7C4-3036-F2BC6ADA9B90}"/>
              </a:ext>
            </a:extLst>
          </p:cNvPr>
          <p:cNvSpPr/>
          <p:nvPr/>
        </p:nvSpPr>
        <p:spPr>
          <a:xfrm>
            <a:off x="2962136" y="1480107"/>
            <a:ext cx="1178213" cy="509688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03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57461" y="701449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EXECUTING QUERIES ON JUPYTER NOTEBOOK: CREATING JSON KEY 3/3</a:t>
            </a:r>
            <a:endParaRPr sz="3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AA9203-8321-021D-3781-23F57948D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6" t="14648" r="36541" b="13637"/>
          <a:stretch/>
        </p:blipFill>
        <p:spPr>
          <a:xfrm>
            <a:off x="657461" y="1279250"/>
            <a:ext cx="4063285" cy="344085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9AA4B86-AE2B-1BBC-5BB2-A69510475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4" t="35555" r="47183" b="44038"/>
          <a:stretch/>
        </p:blipFill>
        <p:spPr>
          <a:xfrm>
            <a:off x="4810898" y="1279249"/>
            <a:ext cx="4146359" cy="104962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EACAFF0-0328-96F7-50C4-38B3D7FCB1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14" t="51330" r="40297" b="31142"/>
          <a:stretch/>
        </p:blipFill>
        <p:spPr>
          <a:xfrm>
            <a:off x="4810898" y="2455916"/>
            <a:ext cx="3052294" cy="90152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C99B7A9-3E96-BD50-0A6A-FFEA88BC38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011" t="54722" r="37089" b="27751"/>
          <a:stretch/>
        </p:blipFill>
        <p:spPr>
          <a:xfrm>
            <a:off x="4810898" y="3484476"/>
            <a:ext cx="3052294" cy="123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62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1088584" y="1776835"/>
            <a:ext cx="696683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EXECUTING QUERIES ON </a:t>
            </a:r>
            <a:r>
              <a:rPr lang="en" dirty="0">
                <a:solidFill>
                  <a:srgbClr val="5EFFFD"/>
                </a:solidFill>
              </a:rPr>
              <a:t>JUPYTER NOTEBOOK</a:t>
            </a:r>
            <a:endParaRPr sz="3000" dirty="0">
              <a:solidFill>
                <a:srgbClr val="5EFFFD"/>
              </a:solidFill>
            </a:endParaRPr>
          </a:p>
        </p:txBody>
      </p:sp>
      <p:sp>
        <p:nvSpPr>
          <p:cNvPr id="2" name="Google Shape;1254;p45">
            <a:extLst>
              <a:ext uri="{FF2B5EF4-FFF2-40B4-BE49-F238E27FC236}">
                <a16:creationId xmlns:a16="http://schemas.microsoft.com/office/drawing/2014/main" id="{45445516-A0F2-4F79-7C7A-336162EB39D3}"/>
              </a:ext>
            </a:extLst>
          </p:cNvPr>
          <p:cNvSpPr txBox="1">
            <a:spLocks/>
          </p:cNvSpPr>
          <p:nvPr/>
        </p:nvSpPr>
        <p:spPr>
          <a:xfrm>
            <a:off x="1088584" y="2282850"/>
            <a:ext cx="69668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>
                <a:solidFill>
                  <a:srgbClr val="FF9973"/>
                </a:solidFill>
              </a:rPr>
              <a:t>ccbd-exam-2024-asad-aslam-jupyter.ipynb</a:t>
            </a:r>
          </a:p>
        </p:txBody>
      </p:sp>
    </p:spTree>
    <p:extLst>
      <p:ext uri="{BB962C8B-B14F-4D97-AF65-F5344CB8AC3E}">
        <p14:creationId xmlns:p14="http://schemas.microsoft.com/office/powerpoint/2010/main" val="1254310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57461" y="701449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EXPORTING THE QUERIES INTO THE BUCKET 1/4</a:t>
            </a:r>
            <a:endParaRPr sz="3000" dirty="0"/>
          </a:p>
        </p:txBody>
      </p:sp>
      <p:pic>
        <p:nvPicPr>
          <p:cNvPr id="4" name="Picture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B0433A6-D082-808C-6569-2D2E5599A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55" b="9609"/>
          <a:stretch/>
        </p:blipFill>
        <p:spPr>
          <a:xfrm>
            <a:off x="457200" y="1279250"/>
            <a:ext cx="8229600" cy="183743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CFB35E2-8DA1-9CF0-8642-332C20FD3E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825" b="6729"/>
          <a:stretch/>
        </p:blipFill>
        <p:spPr>
          <a:xfrm>
            <a:off x="457200" y="2814033"/>
            <a:ext cx="8229600" cy="216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2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57461" y="701449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EXPORTING THE QUERIES INTO THE BUCKET 2/4</a:t>
            </a:r>
            <a:endParaRPr sz="3000" dirty="0"/>
          </a:p>
        </p:txBody>
      </p:sp>
      <p:pic>
        <p:nvPicPr>
          <p:cNvPr id="3" name="Picture 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A9305B2-3AD2-79A3-E774-853C09E4A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77" b="9609"/>
          <a:stretch/>
        </p:blipFill>
        <p:spPr>
          <a:xfrm>
            <a:off x="457200" y="1279249"/>
            <a:ext cx="8229600" cy="2125015"/>
          </a:xfrm>
          <a:prstGeom prst="rect">
            <a:avLst/>
          </a:prstGeom>
        </p:spPr>
      </p:pic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9B24B7F-31ED-C040-6A34-F3197D8603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119" b="6354"/>
          <a:stretch/>
        </p:blipFill>
        <p:spPr>
          <a:xfrm>
            <a:off x="450761" y="3403104"/>
            <a:ext cx="8229600" cy="9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2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ctrTitle" idx="13"/>
          </p:nvPr>
        </p:nvSpPr>
        <p:spPr>
          <a:xfrm>
            <a:off x="6700988" y="3193836"/>
            <a:ext cx="2251800" cy="4837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VISUALIZATION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 idx="4"/>
          </p:nvPr>
        </p:nvSpPr>
        <p:spPr>
          <a:xfrm>
            <a:off x="3967844" y="3085359"/>
            <a:ext cx="197575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ENRICHMENT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ctrTitle"/>
          </p:nvPr>
        </p:nvSpPr>
        <p:spPr>
          <a:xfrm>
            <a:off x="1223300" y="3690508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USING SPARK NOTEBOOKS</a:t>
            </a:r>
            <a:endParaRPr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" name="Google Shape;485;p27"/>
          <p:cNvCxnSpPr>
            <a:cxnSpLocks/>
            <a:stCxn id="482" idx="1"/>
            <a:endCxn id="477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79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27"/>
          <p:cNvCxnSpPr>
            <a:stCxn id="484" idx="1"/>
            <a:endCxn id="481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0922;p60">
            <a:extLst>
              <a:ext uri="{FF2B5EF4-FFF2-40B4-BE49-F238E27FC236}">
                <a16:creationId xmlns:a16="http://schemas.microsoft.com/office/drawing/2014/main" id="{F5DC7258-D9E3-4AD9-C5D9-4C6207526ED8}"/>
              </a:ext>
            </a:extLst>
          </p:cNvPr>
          <p:cNvGrpSpPr/>
          <p:nvPr/>
        </p:nvGrpSpPr>
        <p:grpSpPr>
          <a:xfrm>
            <a:off x="6796792" y="1701053"/>
            <a:ext cx="562523" cy="485095"/>
            <a:chOff x="3539102" y="2427549"/>
            <a:chExt cx="355099" cy="355481"/>
          </a:xfrm>
        </p:grpSpPr>
        <p:sp>
          <p:nvSpPr>
            <p:cNvPr id="3" name="Google Shape;10923;p60">
              <a:extLst>
                <a:ext uri="{FF2B5EF4-FFF2-40B4-BE49-F238E27FC236}">
                  <a16:creationId xmlns:a16="http://schemas.microsoft.com/office/drawing/2014/main" id="{6F7A5D3C-9C71-8DF0-9C29-29CC1CB187D6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24;p60">
              <a:extLst>
                <a:ext uri="{FF2B5EF4-FFF2-40B4-BE49-F238E27FC236}">
                  <a16:creationId xmlns:a16="http://schemas.microsoft.com/office/drawing/2014/main" id="{4E24262A-0874-A2DE-D352-3FC83B005B1F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0349;p59">
            <a:extLst>
              <a:ext uri="{FF2B5EF4-FFF2-40B4-BE49-F238E27FC236}">
                <a16:creationId xmlns:a16="http://schemas.microsoft.com/office/drawing/2014/main" id="{51D4AC68-47B1-9924-11C2-0BB2AC3B32E2}"/>
              </a:ext>
            </a:extLst>
          </p:cNvPr>
          <p:cNvGrpSpPr/>
          <p:nvPr/>
        </p:nvGrpSpPr>
        <p:grpSpPr>
          <a:xfrm>
            <a:off x="4093232" y="1709459"/>
            <a:ext cx="519442" cy="530681"/>
            <a:chOff x="1284212" y="1963766"/>
            <a:chExt cx="379489" cy="366046"/>
          </a:xfrm>
        </p:grpSpPr>
        <p:sp>
          <p:nvSpPr>
            <p:cNvPr id="6" name="Google Shape;10350;p59">
              <a:extLst>
                <a:ext uri="{FF2B5EF4-FFF2-40B4-BE49-F238E27FC236}">
                  <a16:creationId xmlns:a16="http://schemas.microsoft.com/office/drawing/2014/main" id="{C460B88E-2927-3BD9-2D9A-A6E4C2C61DBB}"/>
                </a:ext>
              </a:extLst>
            </p:cNvPr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51;p59">
              <a:extLst>
                <a:ext uri="{FF2B5EF4-FFF2-40B4-BE49-F238E27FC236}">
                  <a16:creationId xmlns:a16="http://schemas.microsoft.com/office/drawing/2014/main" id="{67CD0718-F42C-A48B-9AE4-942209FD72C9}"/>
                </a:ext>
              </a:extLst>
            </p:cNvPr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0650;p60">
            <a:extLst>
              <a:ext uri="{FF2B5EF4-FFF2-40B4-BE49-F238E27FC236}">
                <a16:creationId xmlns:a16="http://schemas.microsoft.com/office/drawing/2014/main" id="{210F02F1-132B-5A81-755E-6CC6E4DF584D}"/>
              </a:ext>
            </a:extLst>
          </p:cNvPr>
          <p:cNvGrpSpPr/>
          <p:nvPr/>
        </p:nvGrpSpPr>
        <p:grpSpPr>
          <a:xfrm>
            <a:off x="1383690" y="1666310"/>
            <a:ext cx="509922" cy="573830"/>
            <a:chOff x="910723" y="1508212"/>
            <a:chExt cx="251660" cy="350166"/>
          </a:xfrm>
        </p:grpSpPr>
        <p:sp>
          <p:nvSpPr>
            <p:cNvPr id="9" name="Google Shape;10651;p60">
              <a:extLst>
                <a:ext uri="{FF2B5EF4-FFF2-40B4-BE49-F238E27FC236}">
                  <a16:creationId xmlns:a16="http://schemas.microsoft.com/office/drawing/2014/main" id="{8CB3BD20-67E7-3F63-FF60-24A7D918396C}"/>
                </a:ext>
              </a:extLst>
            </p:cNvPr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52;p60">
              <a:extLst>
                <a:ext uri="{FF2B5EF4-FFF2-40B4-BE49-F238E27FC236}">
                  <a16:creationId xmlns:a16="http://schemas.microsoft.com/office/drawing/2014/main" id="{B8D7BC8F-4AC8-BB8C-55DD-A0DAB23F21A3}"/>
                </a:ext>
              </a:extLst>
            </p:cNvPr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53;p60">
              <a:extLst>
                <a:ext uri="{FF2B5EF4-FFF2-40B4-BE49-F238E27FC236}">
                  <a16:creationId xmlns:a16="http://schemas.microsoft.com/office/drawing/2014/main" id="{2D3D191D-E7AD-1F14-9380-4109FE1EEB25}"/>
                </a:ext>
              </a:extLst>
            </p:cNvPr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0654;p60">
              <a:extLst>
                <a:ext uri="{FF2B5EF4-FFF2-40B4-BE49-F238E27FC236}">
                  <a16:creationId xmlns:a16="http://schemas.microsoft.com/office/drawing/2014/main" id="{3FA1D819-BFBD-8555-97D5-F7C6245CAA16}"/>
                </a:ext>
              </a:extLst>
            </p:cNvPr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55;p60">
              <a:extLst>
                <a:ext uri="{FF2B5EF4-FFF2-40B4-BE49-F238E27FC236}">
                  <a16:creationId xmlns:a16="http://schemas.microsoft.com/office/drawing/2014/main" id="{F40FFD35-29AB-EDE9-9FF9-9CBF7999FAD4}"/>
                </a:ext>
              </a:extLst>
            </p:cNvPr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56;p60">
              <a:extLst>
                <a:ext uri="{FF2B5EF4-FFF2-40B4-BE49-F238E27FC236}">
                  <a16:creationId xmlns:a16="http://schemas.microsoft.com/office/drawing/2014/main" id="{C3788986-B7F8-194D-D18B-7338D21DA685}"/>
                </a:ext>
              </a:extLst>
            </p:cNvPr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57;p60">
              <a:extLst>
                <a:ext uri="{FF2B5EF4-FFF2-40B4-BE49-F238E27FC236}">
                  <a16:creationId xmlns:a16="http://schemas.microsoft.com/office/drawing/2014/main" id="{A3C9B75F-4953-7B79-22BD-DB0807C716BE}"/>
                </a:ext>
              </a:extLst>
            </p:cNvPr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58;p60">
              <a:extLst>
                <a:ext uri="{FF2B5EF4-FFF2-40B4-BE49-F238E27FC236}">
                  <a16:creationId xmlns:a16="http://schemas.microsoft.com/office/drawing/2014/main" id="{D16D0D07-4EE4-209F-36A9-7BE53E17BFA8}"/>
                </a:ext>
              </a:extLst>
            </p:cNvPr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659;p60">
              <a:extLst>
                <a:ext uri="{FF2B5EF4-FFF2-40B4-BE49-F238E27FC236}">
                  <a16:creationId xmlns:a16="http://schemas.microsoft.com/office/drawing/2014/main" id="{2DA5FF29-3D64-989A-44E9-50637C19E736}"/>
                </a:ext>
              </a:extLst>
            </p:cNvPr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660;p60">
              <a:extLst>
                <a:ext uri="{FF2B5EF4-FFF2-40B4-BE49-F238E27FC236}">
                  <a16:creationId xmlns:a16="http://schemas.microsoft.com/office/drawing/2014/main" id="{7F503AAD-CDA2-BB63-9B9E-6DCC64643938}"/>
                </a:ext>
              </a:extLst>
            </p:cNvPr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661;p60">
              <a:extLst>
                <a:ext uri="{FF2B5EF4-FFF2-40B4-BE49-F238E27FC236}">
                  <a16:creationId xmlns:a16="http://schemas.microsoft.com/office/drawing/2014/main" id="{88FB503E-B961-C04E-6935-5E1548E1FE2D}"/>
                </a:ext>
              </a:extLst>
            </p:cNvPr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662;p60">
              <a:extLst>
                <a:ext uri="{FF2B5EF4-FFF2-40B4-BE49-F238E27FC236}">
                  <a16:creationId xmlns:a16="http://schemas.microsoft.com/office/drawing/2014/main" id="{4D131DE2-67B1-2A74-53EE-565945E6F2A9}"/>
                </a:ext>
              </a:extLst>
            </p:cNvPr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663;p60">
              <a:extLst>
                <a:ext uri="{FF2B5EF4-FFF2-40B4-BE49-F238E27FC236}">
                  <a16:creationId xmlns:a16="http://schemas.microsoft.com/office/drawing/2014/main" id="{593FF7C4-5EBD-E6F4-4DC4-ECE2C3D39975}"/>
                </a:ext>
              </a:extLst>
            </p:cNvPr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664;p60">
              <a:extLst>
                <a:ext uri="{FF2B5EF4-FFF2-40B4-BE49-F238E27FC236}">
                  <a16:creationId xmlns:a16="http://schemas.microsoft.com/office/drawing/2014/main" id="{C3F9419F-7E61-A80D-63F5-8CF5DF2FC7A8}"/>
                </a:ext>
              </a:extLst>
            </p:cNvPr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665;p60">
              <a:extLst>
                <a:ext uri="{FF2B5EF4-FFF2-40B4-BE49-F238E27FC236}">
                  <a16:creationId xmlns:a16="http://schemas.microsoft.com/office/drawing/2014/main" id="{B242644E-0BCB-B3F6-7C25-0D8C8458BF7A}"/>
                </a:ext>
              </a:extLst>
            </p:cNvPr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666;p60">
              <a:extLst>
                <a:ext uri="{FF2B5EF4-FFF2-40B4-BE49-F238E27FC236}">
                  <a16:creationId xmlns:a16="http://schemas.microsoft.com/office/drawing/2014/main" id="{E22566F5-2A66-FC39-8883-3934F592B86B}"/>
                </a:ext>
              </a:extLst>
            </p:cNvPr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667;p60">
              <a:extLst>
                <a:ext uri="{FF2B5EF4-FFF2-40B4-BE49-F238E27FC236}">
                  <a16:creationId xmlns:a16="http://schemas.microsoft.com/office/drawing/2014/main" id="{D87E96A0-8E20-0247-1945-51B4C6D94B9E}"/>
                </a:ext>
              </a:extLst>
            </p:cNvPr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4261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57461" y="701449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EXPORTING THE QUERIES INTO THE BUCKET 3/4</a:t>
            </a:r>
            <a:endParaRPr sz="3000" dirty="0"/>
          </a:p>
        </p:txBody>
      </p:sp>
      <p:pic>
        <p:nvPicPr>
          <p:cNvPr id="4" name="Picture 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7D90723F-2501-B138-0A2A-E96587B2C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02" b="6103"/>
          <a:stretch/>
        </p:blipFill>
        <p:spPr>
          <a:xfrm>
            <a:off x="457200" y="1279249"/>
            <a:ext cx="8229600" cy="31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01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57461" y="701449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EXPORTING THE QUERIES INTO THE BUCKET 4/4</a:t>
            </a:r>
            <a:endParaRPr sz="3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7D00DF-28A0-CF22-4C35-85DA1C57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06" b="7982"/>
          <a:stretch/>
        </p:blipFill>
        <p:spPr>
          <a:xfrm>
            <a:off x="457200" y="1223493"/>
            <a:ext cx="8229600" cy="122993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6A32856-16CF-4089-31E2-7DF3BF0B37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17" b="38278"/>
          <a:stretch/>
        </p:blipFill>
        <p:spPr>
          <a:xfrm>
            <a:off x="457200" y="2571750"/>
            <a:ext cx="8229600" cy="181592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539101-D551-73C7-A23F-40E7E87D037E}"/>
              </a:ext>
            </a:extLst>
          </p:cNvPr>
          <p:cNvSpPr/>
          <p:nvPr/>
        </p:nvSpPr>
        <p:spPr>
          <a:xfrm>
            <a:off x="2704564" y="2435232"/>
            <a:ext cx="2141228" cy="509688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EE91B2D-C687-B6FC-1DBF-72BC0F5FA3A5}"/>
              </a:ext>
            </a:extLst>
          </p:cNvPr>
          <p:cNvSpPr/>
          <p:nvPr/>
        </p:nvSpPr>
        <p:spPr>
          <a:xfrm>
            <a:off x="2647950" y="3302000"/>
            <a:ext cx="184150" cy="895350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10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1574442" y="1496400"/>
            <a:ext cx="5995115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 </a:t>
            </a:r>
            <a:r>
              <a:rPr lang="en" sz="4400" dirty="0">
                <a:solidFill>
                  <a:schemeClr val="accent3"/>
                </a:solidFill>
              </a:rPr>
              <a:t>USING SPARK NOTEBOOKS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84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57461" y="701449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READING DATA FROM GOOGLE CLOUD STORAGE 1/2</a:t>
            </a:r>
            <a:endParaRPr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B1B28-AFFF-B45D-2C49-9EB79058C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2" t="14523" r="3052" b="31143"/>
          <a:stretch/>
        </p:blipFill>
        <p:spPr>
          <a:xfrm>
            <a:off x="1130121" y="1279249"/>
            <a:ext cx="6883758" cy="27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59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57461" y="701449"/>
            <a:ext cx="602023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READING DATA FROM GOOGLE CLOUD STORAGE 2/2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081A4-7F68-3A9D-D8E9-5348EB1A9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8" t="13638" r="7903" b="4977"/>
          <a:stretch/>
        </p:blipFill>
        <p:spPr>
          <a:xfrm>
            <a:off x="1320084" y="1184857"/>
            <a:ext cx="6503831" cy="366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11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47323" y="1770396"/>
            <a:ext cx="784935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EXECUTING QUERIES USING SPARK ON </a:t>
            </a:r>
            <a:r>
              <a:rPr lang="en" dirty="0">
                <a:solidFill>
                  <a:srgbClr val="5EFFFD"/>
                </a:solidFill>
              </a:rPr>
              <a:t>DATABRICKS</a:t>
            </a:r>
            <a:endParaRPr sz="3000" dirty="0">
              <a:solidFill>
                <a:srgbClr val="5EFFFD"/>
              </a:solidFill>
            </a:endParaRPr>
          </a:p>
        </p:txBody>
      </p:sp>
      <p:sp>
        <p:nvSpPr>
          <p:cNvPr id="2" name="Google Shape;1254;p45">
            <a:extLst>
              <a:ext uri="{FF2B5EF4-FFF2-40B4-BE49-F238E27FC236}">
                <a16:creationId xmlns:a16="http://schemas.microsoft.com/office/drawing/2014/main" id="{45445516-A0F2-4F79-7C7A-336162EB39D3}"/>
              </a:ext>
            </a:extLst>
          </p:cNvPr>
          <p:cNvSpPr txBox="1">
            <a:spLocks/>
          </p:cNvSpPr>
          <p:nvPr/>
        </p:nvSpPr>
        <p:spPr>
          <a:xfrm>
            <a:off x="1088584" y="2282850"/>
            <a:ext cx="69668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>
                <a:solidFill>
                  <a:srgbClr val="FF9973"/>
                </a:solidFill>
              </a:rPr>
              <a:t>ccbd-exam-2024-asad-aslam-databricks</a:t>
            </a:r>
          </a:p>
        </p:txBody>
      </p:sp>
    </p:spTree>
    <p:extLst>
      <p:ext uri="{BB962C8B-B14F-4D97-AF65-F5344CB8AC3E}">
        <p14:creationId xmlns:p14="http://schemas.microsoft.com/office/powerpoint/2010/main" val="1719372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1574442" y="1322535"/>
            <a:ext cx="5995115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 dirty="0">
                <a:solidFill>
                  <a:schemeClr val="accent3"/>
                </a:solidFill>
              </a:rPr>
              <a:t>ENRICHMENT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804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0" y="2098807"/>
            <a:ext cx="914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ALGORITHM USING SPARK ON </a:t>
            </a:r>
            <a:r>
              <a:rPr lang="en" dirty="0">
                <a:solidFill>
                  <a:srgbClr val="5EFFFD"/>
                </a:solidFill>
              </a:rPr>
              <a:t>DATABRICKS</a:t>
            </a:r>
            <a:endParaRPr sz="3000" dirty="0">
              <a:solidFill>
                <a:srgbClr val="5EFFFD"/>
              </a:solidFill>
            </a:endParaRPr>
          </a:p>
        </p:txBody>
      </p:sp>
      <p:sp>
        <p:nvSpPr>
          <p:cNvPr id="2" name="Google Shape;1254;p45">
            <a:extLst>
              <a:ext uri="{FF2B5EF4-FFF2-40B4-BE49-F238E27FC236}">
                <a16:creationId xmlns:a16="http://schemas.microsoft.com/office/drawing/2014/main" id="{45445516-A0F2-4F79-7C7A-336162EB39D3}"/>
              </a:ext>
            </a:extLst>
          </p:cNvPr>
          <p:cNvSpPr txBox="1">
            <a:spLocks/>
          </p:cNvSpPr>
          <p:nvPr/>
        </p:nvSpPr>
        <p:spPr>
          <a:xfrm>
            <a:off x="1088584" y="2571750"/>
            <a:ext cx="69668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>
                <a:solidFill>
                  <a:srgbClr val="FF9973"/>
                </a:solidFill>
              </a:rPr>
              <a:t>ccbd-exam-2024-asad-aslam-databricks</a:t>
            </a:r>
          </a:p>
        </p:txBody>
      </p:sp>
    </p:spTree>
    <p:extLst>
      <p:ext uri="{BB962C8B-B14F-4D97-AF65-F5344CB8AC3E}">
        <p14:creationId xmlns:p14="http://schemas.microsoft.com/office/powerpoint/2010/main" val="2716287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1574442" y="1322535"/>
            <a:ext cx="5995115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 dirty="0">
                <a:solidFill>
                  <a:schemeClr val="accent3"/>
                </a:solidFill>
              </a:rPr>
              <a:t>VISUALIZATION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597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0" y="2098807"/>
            <a:ext cx="914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REPRESENTING THE DATASET &amp; QUERIES ON </a:t>
            </a:r>
            <a:r>
              <a:rPr lang="en" dirty="0">
                <a:solidFill>
                  <a:srgbClr val="5EFFFD"/>
                </a:solidFill>
              </a:rPr>
              <a:t>DATABRICKS</a:t>
            </a:r>
            <a:endParaRPr sz="3000" dirty="0">
              <a:solidFill>
                <a:srgbClr val="5EFFFD"/>
              </a:solidFill>
            </a:endParaRPr>
          </a:p>
        </p:txBody>
      </p:sp>
      <p:sp>
        <p:nvSpPr>
          <p:cNvPr id="2" name="Google Shape;1254;p45">
            <a:extLst>
              <a:ext uri="{FF2B5EF4-FFF2-40B4-BE49-F238E27FC236}">
                <a16:creationId xmlns:a16="http://schemas.microsoft.com/office/drawing/2014/main" id="{45445516-A0F2-4F79-7C7A-336162EB39D3}"/>
              </a:ext>
            </a:extLst>
          </p:cNvPr>
          <p:cNvSpPr txBox="1">
            <a:spLocks/>
          </p:cNvSpPr>
          <p:nvPr/>
        </p:nvSpPr>
        <p:spPr>
          <a:xfrm>
            <a:off x="1088584" y="2571750"/>
            <a:ext cx="69668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 dirty="0">
                <a:solidFill>
                  <a:srgbClr val="FF9973"/>
                </a:solidFill>
              </a:rPr>
              <a:t>ccbd-exam-2024-asad-aslam-databricks</a:t>
            </a:r>
          </a:p>
        </p:txBody>
      </p:sp>
    </p:spTree>
    <p:extLst>
      <p:ext uri="{BB962C8B-B14F-4D97-AF65-F5344CB8AC3E}">
        <p14:creationId xmlns:p14="http://schemas.microsoft.com/office/powerpoint/2010/main" val="311914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</a:t>
            </a:r>
            <a:r>
              <a:rPr lang="en" dirty="0">
                <a:solidFill>
                  <a:schemeClr val="accent3"/>
                </a:solidFill>
              </a:rPr>
              <a:t>SETUP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0" y="2098807"/>
            <a:ext cx="914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REPRESENTING THE DATASET ON </a:t>
            </a:r>
            <a:br>
              <a:rPr lang="en" dirty="0"/>
            </a:br>
            <a:r>
              <a:rPr lang="en" dirty="0">
                <a:solidFill>
                  <a:srgbClr val="5EFFFD"/>
                </a:solidFill>
              </a:rPr>
              <a:t>GOOGLE LOOKER</a:t>
            </a:r>
            <a:endParaRPr sz="3000" dirty="0">
              <a:solidFill>
                <a:srgbClr val="5EFFFD"/>
              </a:solidFill>
            </a:endParaRPr>
          </a:p>
        </p:txBody>
      </p:sp>
      <p:sp>
        <p:nvSpPr>
          <p:cNvPr id="2" name="Google Shape;1254;p45">
            <a:extLst>
              <a:ext uri="{FF2B5EF4-FFF2-40B4-BE49-F238E27FC236}">
                <a16:creationId xmlns:a16="http://schemas.microsoft.com/office/drawing/2014/main" id="{45445516-A0F2-4F79-7C7A-336162EB39D3}"/>
              </a:ext>
            </a:extLst>
          </p:cNvPr>
          <p:cNvSpPr txBox="1">
            <a:spLocks/>
          </p:cNvSpPr>
          <p:nvPr/>
        </p:nvSpPr>
        <p:spPr>
          <a:xfrm>
            <a:off x="1088584" y="2571750"/>
            <a:ext cx="696683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en-US">
                <a:solidFill>
                  <a:srgbClr val="FF9973"/>
                </a:solidFill>
              </a:rPr>
              <a:t>ccbd-exam-2024-asad-aslam-looker</a:t>
            </a:r>
            <a:endParaRPr lang="en-US" dirty="0">
              <a:solidFill>
                <a:srgbClr val="FF99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65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55;p47">
            <a:extLst>
              <a:ext uri="{FF2B5EF4-FFF2-40B4-BE49-F238E27FC236}">
                <a16:creationId xmlns:a16="http://schemas.microsoft.com/office/drawing/2014/main" id="{943F9828-530B-4AAE-BFF2-AA460FBC29D3}"/>
              </a:ext>
            </a:extLst>
          </p:cNvPr>
          <p:cNvSpPr txBox="1">
            <a:spLocks/>
          </p:cNvSpPr>
          <p:nvPr/>
        </p:nvSpPr>
        <p:spPr>
          <a:xfrm>
            <a:off x="1696392" y="2943459"/>
            <a:ext cx="5545152" cy="193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 sz="8800" b="1" dirty="0">
                <a:solidFill>
                  <a:srgbClr val="5EFFFD"/>
                </a:solidFill>
                <a:latin typeface="Share Tech" panose="020B0604020202020204" charset="0"/>
              </a:rPr>
              <a:t>THANK YOU</a:t>
            </a:r>
          </a:p>
        </p:txBody>
      </p:sp>
      <p:sp>
        <p:nvSpPr>
          <p:cNvPr id="6" name="Google Shape;1356;p47">
            <a:extLst>
              <a:ext uri="{FF2B5EF4-FFF2-40B4-BE49-F238E27FC236}">
                <a16:creationId xmlns:a16="http://schemas.microsoft.com/office/drawing/2014/main" id="{DA369675-955F-2A1E-25BE-400FC32E44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98616" y="2396098"/>
            <a:ext cx="2960400" cy="987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ASAD ASLAM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9973"/>
                </a:solidFill>
              </a:rPr>
              <a:t>LM-DATA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9973"/>
                </a:solidFill>
              </a:rPr>
              <a:t>1000053142</a:t>
            </a:r>
            <a:endParaRPr dirty="0">
              <a:solidFill>
                <a:srgbClr val="FF9973"/>
              </a:solidFill>
            </a:endParaRPr>
          </a:p>
        </p:txBody>
      </p:sp>
      <p:pic>
        <p:nvPicPr>
          <p:cNvPr id="10" name="Picture 9" descr="A person in a suit&#10;&#10;Description automatically generated">
            <a:extLst>
              <a:ext uri="{FF2B5EF4-FFF2-40B4-BE49-F238E27FC236}">
                <a16:creationId xmlns:a16="http://schemas.microsoft.com/office/drawing/2014/main" id="{57ADC244-37AC-565A-1C5B-2AF140780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8" t="6807" r="6249" b="27699"/>
          <a:stretch/>
        </p:blipFill>
        <p:spPr>
          <a:xfrm>
            <a:off x="3428998" y="379600"/>
            <a:ext cx="1909294" cy="2192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990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562637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 GOOGLE CLOUD PROJECT</a:t>
            </a:r>
            <a:endParaRPr sz="3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C71E98E-69C4-49BC-CA45-811D08806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21" b="15618"/>
          <a:stretch/>
        </p:blipFill>
        <p:spPr>
          <a:xfrm>
            <a:off x="457200" y="989475"/>
            <a:ext cx="8229600" cy="364472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44CA431-5189-1491-A9B4-1776F04254DE}"/>
              </a:ext>
            </a:extLst>
          </p:cNvPr>
          <p:cNvSpPr/>
          <p:nvPr/>
        </p:nvSpPr>
        <p:spPr>
          <a:xfrm>
            <a:off x="5615189" y="1307206"/>
            <a:ext cx="1023870" cy="463639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B79BFBD-9188-251A-5FD4-02190AFF3BC2}"/>
              </a:ext>
            </a:extLst>
          </p:cNvPr>
          <p:cNvSpPr/>
          <p:nvPr/>
        </p:nvSpPr>
        <p:spPr>
          <a:xfrm>
            <a:off x="2554309" y="2167944"/>
            <a:ext cx="1753673" cy="463639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00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562637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 GOOGLE CLOUD BUCKET</a:t>
            </a:r>
            <a:endParaRPr sz="3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21E7E9-2D77-97C8-956B-D83D7BB10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" t="13646" b="70579"/>
          <a:stretch/>
        </p:blipFill>
        <p:spPr>
          <a:xfrm>
            <a:off x="466859" y="970158"/>
            <a:ext cx="8197403" cy="81137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9A5B0D-E830-2167-590F-B625B956454F}"/>
              </a:ext>
            </a:extLst>
          </p:cNvPr>
          <p:cNvSpPr/>
          <p:nvPr/>
        </p:nvSpPr>
        <p:spPr>
          <a:xfrm>
            <a:off x="2339152" y="1175641"/>
            <a:ext cx="1023870" cy="463639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0E9807A-8FCF-F07C-C9EE-CA16E60746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38" b="17246"/>
          <a:stretch/>
        </p:blipFill>
        <p:spPr>
          <a:xfrm>
            <a:off x="447540" y="1825446"/>
            <a:ext cx="8229600" cy="31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0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562637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 GOOGLE CLOUD BUCKET</a:t>
            </a:r>
            <a:endParaRPr sz="30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C6834E-7D09-D86A-7C70-296E25645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46" b="31893"/>
          <a:stretch/>
        </p:blipFill>
        <p:spPr>
          <a:xfrm>
            <a:off x="457200" y="1275799"/>
            <a:ext cx="8229600" cy="282691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895176-C210-6AD0-0529-24C0898C5990}"/>
              </a:ext>
            </a:extLst>
          </p:cNvPr>
          <p:cNvSpPr/>
          <p:nvPr/>
        </p:nvSpPr>
        <p:spPr>
          <a:xfrm>
            <a:off x="1879758" y="2860809"/>
            <a:ext cx="1483263" cy="463639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FF1952-FE0A-127B-2BE0-967C5667C292}"/>
              </a:ext>
            </a:extLst>
          </p:cNvPr>
          <p:cNvSpPr/>
          <p:nvPr/>
        </p:nvSpPr>
        <p:spPr>
          <a:xfrm>
            <a:off x="1874274" y="1565963"/>
            <a:ext cx="1000492" cy="354939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7"/>
          <p:cNvSpPr txBox="1">
            <a:spLocks noGrp="1"/>
          </p:cNvSpPr>
          <p:nvPr>
            <p:ph type="title"/>
          </p:nvPr>
        </p:nvSpPr>
        <p:spPr>
          <a:xfrm>
            <a:off x="1770845" y="1496400"/>
            <a:ext cx="5995115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 dirty="0">
                <a:solidFill>
                  <a:schemeClr val="accent3"/>
                </a:solidFill>
              </a:rPr>
              <a:t>INGESTION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228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5"/>
          <p:cNvSpPr txBox="1">
            <a:spLocks noGrp="1"/>
          </p:cNvSpPr>
          <p:nvPr>
            <p:ph type="ctrTitle" idx="6"/>
          </p:nvPr>
        </p:nvSpPr>
        <p:spPr>
          <a:xfrm>
            <a:off x="618824" y="411675"/>
            <a:ext cx="562637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DATASET TO GOOGLE CLOUD</a:t>
            </a:r>
            <a:endParaRPr sz="30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81D338F-3D09-BA80-97BD-D22A5DC07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95" b="11612"/>
          <a:stretch/>
        </p:blipFill>
        <p:spPr>
          <a:xfrm>
            <a:off x="457200" y="976597"/>
            <a:ext cx="8229600" cy="385722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9804C3F-E268-F2A9-AD7B-1FC2BD33EA40}"/>
              </a:ext>
            </a:extLst>
          </p:cNvPr>
          <p:cNvSpPr/>
          <p:nvPr/>
        </p:nvSpPr>
        <p:spPr>
          <a:xfrm>
            <a:off x="3632240" y="1714070"/>
            <a:ext cx="1000492" cy="354939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BAF81F-95B9-C7E5-3C4F-CCFAF002C426}"/>
              </a:ext>
            </a:extLst>
          </p:cNvPr>
          <p:cNvSpPr/>
          <p:nvPr/>
        </p:nvSpPr>
        <p:spPr>
          <a:xfrm>
            <a:off x="3861913" y="2417909"/>
            <a:ext cx="1000492" cy="354939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532268-EDD6-4C3D-2379-7B34DAA0C594}"/>
              </a:ext>
            </a:extLst>
          </p:cNvPr>
          <p:cNvSpPr/>
          <p:nvPr/>
        </p:nvSpPr>
        <p:spPr>
          <a:xfrm>
            <a:off x="376031" y="4218416"/>
            <a:ext cx="4369834" cy="484114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889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On-screen Show (16:9)</PresentationFormat>
  <Paragraphs>75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Share Tech</vt:lpstr>
      <vt:lpstr>Maven Pro</vt:lpstr>
      <vt:lpstr>Fira Sans Extra Condensed Medium</vt:lpstr>
      <vt:lpstr>Arial</vt:lpstr>
      <vt:lpstr>Fira Sans Condensed Medium</vt:lpstr>
      <vt:lpstr>Advent Pro SemiBold</vt:lpstr>
      <vt:lpstr>Data Science Consulting by Slidesgo</vt:lpstr>
      <vt:lpstr>CREDIT CARD APPROVAL</vt:lpstr>
      <vt:lpstr>DATA MANIPULATION USING DATABASES</vt:lpstr>
      <vt:lpstr>DATA VISUALIZATION</vt:lpstr>
      <vt:lpstr>CLOUD SETUP</vt:lpstr>
      <vt:lpstr>CREATE A GOOGLE CLOUD PROJECT</vt:lpstr>
      <vt:lpstr>CREATE A GOOGLE CLOUD BUCKET</vt:lpstr>
      <vt:lpstr>CREATE A GOOGLE CLOUD BUCKET</vt:lpstr>
      <vt:lpstr>DATA INGESTION</vt:lpstr>
      <vt:lpstr>UPLOAD DATASET TO GOOGLE CLOUD</vt:lpstr>
      <vt:lpstr>DATASET</vt:lpstr>
      <vt:lpstr>DATA MANIPULATION  USING DATABASES</vt:lpstr>
      <vt:lpstr>UPLOADING DATASET TO BIG QUERY 1/6</vt:lpstr>
      <vt:lpstr>UPLOADING DATASET TO BIG QUERY 2/6</vt:lpstr>
      <vt:lpstr>UPLOADING DATASET TO BIG QUERY 3/6</vt:lpstr>
      <vt:lpstr>UPLOADING DATASET TO BIG QUERY 4/6</vt:lpstr>
      <vt:lpstr>UPLOADING DATASET TO BIG QUERY 5/6</vt:lpstr>
      <vt:lpstr>UPLOADING DATASET TO BIG QUERY 6/6</vt:lpstr>
      <vt:lpstr>QUESTIONS</vt:lpstr>
      <vt:lpstr>EXECUTING QUERIES ON BIG QUERY UI</vt:lpstr>
      <vt:lpstr>EXECUTING QUERIES ON BIG QUERY UI</vt:lpstr>
      <vt:lpstr>EXECUTING QUERIES ON BIG QUERY UI</vt:lpstr>
      <vt:lpstr>EXECUTING QUERIES ON BIG QUERY UI</vt:lpstr>
      <vt:lpstr>EXECUTING QUERIES ON BIG QUERY UI</vt:lpstr>
      <vt:lpstr>EXECUTING QUERIES ON JUPYTER NOTEBOOK: CREATING JSON KEY 1/3</vt:lpstr>
      <vt:lpstr>EXECUTING QUERIES ON JUPYTER NOTEBOOK: CREATING JSON KEY 2/3</vt:lpstr>
      <vt:lpstr>EXECUTING QUERIES ON JUPYTER NOTEBOOK: CREATING JSON KEY 3/3</vt:lpstr>
      <vt:lpstr>EXECUTING QUERIES ON JUPYTER NOTEBOOK</vt:lpstr>
      <vt:lpstr>EXPORTING THE QUERIES INTO THE BUCKET 1/4</vt:lpstr>
      <vt:lpstr>EXPORTING THE QUERIES INTO THE BUCKET 2/4</vt:lpstr>
      <vt:lpstr>EXPORTING THE QUERIES INTO THE BUCKET 3/4</vt:lpstr>
      <vt:lpstr>EXPORTING THE QUERIES INTO THE BUCKET 4/4</vt:lpstr>
      <vt:lpstr>DATA ANALYSIS USING SPARK NOTEBOOKS</vt:lpstr>
      <vt:lpstr>READING DATA FROM GOOGLE CLOUD STORAGE 1/2</vt:lpstr>
      <vt:lpstr>READING DATA FROM GOOGLE CLOUD STORAGE 2/2</vt:lpstr>
      <vt:lpstr>EXECUTING QUERIES USING SPARK ON DATABRICKS</vt:lpstr>
      <vt:lpstr>DATA ENRICHMENT</vt:lpstr>
      <vt:lpstr>MACHINE LEARNING ALGORITHM USING SPARK ON DATABRICKS</vt:lpstr>
      <vt:lpstr>DATA VISUALIZATION</vt:lpstr>
      <vt:lpstr>DASHBOARD REPRESENTING THE DATASET &amp; QUERIES ON DATABRICKS</vt:lpstr>
      <vt:lpstr>DASHBOARD REPRESENTING THE DATASET ON  GOOGLE LOOKER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ASAD ASLAM</cp:lastModifiedBy>
  <cp:revision>64</cp:revision>
  <dcterms:modified xsi:type="dcterms:W3CDTF">2024-06-23T15:37:39Z</dcterms:modified>
</cp:coreProperties>
</file>